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ow Bold" charset="1" panose="00000800000000000000"/>
      <p:regular r:id="rId22"/>
    </p:embeddedFont>
    <p:embeddedFont>
      <p:font typeface="Now Medium" charset="1" panose="00000600000000000000"/>
      <p:regular r:id="rId23"/>
    </p:embeddedFont>
    <p:embeddedFont>
      <p:font typeface="Open Sauce Bold" charset="1" panose="00000800000000000000"/>
      <p:regular r:id="rId24"/>
    </p:embeddedFont>
    <p:embeddedFont>
      <p:font typeface="Now" charset="1" panose="00000500000000000000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jpe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jpeg" Type="http://schemas.openxmlformats.org/officeDocument/2006/relationships/image"/><Relationship Id="rId9" Target="../media/image3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965650"/>
            <a:ext cx="18288000" cy="5236410"/>
            <a:chOff x="0" y="0"/>
            <a:chExt cx="6186311" cy="1771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771329"/>
            </a:xfrm>
            <a:custGeom>
              <a:avLst/>
              <a:gdLst/>
              <a:ahLst/>
              <a:cxnLst/>
              <a:rect r="r" b="b" t="t" l="l"/>
              <a:pathLst>
                <a:path h="1771329" w="6186311">
                  <a:moveTo>
                    <a:pt x="6061851" y="1771329"/>
                  </a:moveTo>
                  <a:lnTo>
                    <a:pt x="124460" y="1771329"/>
                  </a:lnTo>
                  <a:cubicBezTo>
                    <a:pt x="55880" y="1771329"/>
                    <a:pt x="0" y="1715449"/>
                    <a:pt x="0" y="16468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646869"/>
                  </a:lnTo>
                  <a:cubicBezTo>
                    <a:pt x="6186311" y="1715449"/>
                    <a:pt x="6130431" y="1771329"/>
                    <a:pt x="6061851" y="1771329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64392" y="1389352"/>
            <a:ext cx="15759217" cy="5886195"/>
            <a:chOff x="0" y="0"/>
            <a:chExt cx="5124092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4093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24093">
                  <a:moveTo>
                    <a:pt x="499963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99633" y="0"/>
                  </a:lnTo>
                  <a:cubicBezTo>
                    <a:pt x="5068213" y="0"/>
                    <a:pt x="5124093" y="55880"/>
                    <a:pt x="5124093" y="124460"/>
                  </a:cubicBezTo>
                  <a:lnTo>
                    <a:pt x="5124093" y="1789430"/>
                  </a:lnTo>
                  <a:cubicBezTo>
                    <a:pt x="5124093" y="1858010"/>
                    <a:pt x="5068213" y="1913890"/>
                    <a:pt x="4999633" y="191389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10800000">
            <a:off x="5749055" y="8304559"/>
            <a:ext cx="7288890" cy="3644445"/>
          </a:xfrm>
          <a:custGeom>
            <a:avLst/>
            <a:gdLst/>
            <a:ahLst/>
            <a:cxnLst/>
            <a:rect r="r" b="b" t="t" l="l"/>
            <a:pathLst>
              <a:path h="3644445" w="7288890">
                <a:moveTo>
                  <a:pt x="0" y="0"/>
                </a:moveTo>
                <a:lnTo>
                  <a:pt x="7288890" y="0"/>
                </a:lnTo>
                <a:lnTo>
                  <a:pt x="7288890" y="3644445"/>
                </a:lnTo>
                <a:lnTo>
                  <a:pt x="0" y="364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65240" y="1602188"/>
            <a:ext cx="14749275" cy="2153312"/>
            <a:chOff x="0" y="0"/>
            <a:chExt cx="19665700" cy="287108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5725"/>
              <a:ext cx="19665700" cy="1839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60"/>
                </a:lnSpc>
              </a:pPr>
              <a:r>
                <a:rPr lang="en-US" sz="9600" b="true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La Trobe Clinical Trials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45938"/>
              <a:ext cx="196657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46604" y="664249"/>
            <a:ext cx="5632261" cy="515553"/>
            <a:chOff x="0" y="0"/>
            <a:chExt cx="7509681" cy="6874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7266" cy="613020"/>
            </a:xfrm>
            <a:custGeom>
              <a:avLst/>
              <a:gdLst/>
              <a:ahLst/>
              <a:cxnLst/>
              <a:rect r="r" b="b" t="t" l="l"/>
              <a:pathLst>
                <a:path h="613020" w="887266">
                  <a:moveTo>
                    <a:pt x="0" y="0"/>
                  </a:moveTo>
                  <a:lnTo>
                    <a:pt x="887266" y="0"/>
                  </a:lnTo>
                  <a:lnTo>
                    <a:pt x="887266" y="613020"/>
                  </a:lnTo>
                  <a:lnTo>
                    <a:pt x="0" y="613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81013" y="247138"/>
              <a:ext cx="6328668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 spc="200">
                  <a:solidFill>
                    <a:srgbClr val="000000"/>
                  </a:solidFill>
                  <a:latin typeface="Now Medium"/>
                  <a:ea typeface="Now Medium"/>
                  <a:cs typeface="Now Medium"/>
                  <a:sym typeface="Now Medium"/>
                </a:rPr>
                <a:t>GROUP 10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65240" y="3692512"/>
            <a:ext cx="2959824" cy="3219143"/>
            <a:chOff x="0" y="0"/>
            <a:chExt cx="3946432" cy="429219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/>
            <a:srcRect l="3941" t="0" r="3941" b="0"/>
            <a:stretch>
              <a:fillRect/>
            </a:stretch>
          </p:blipFill>
          <p:spPr>
            <a:xfrm flipH="false" flipV="false">
              <a:off x="0" y="0"/>
              <a:ext cx="3946432" cy="4292190"/>
            </a:xfrm>
            <a:prstGeom prst="rect">
              <a:avLst/>
            </a:prstGeom>
          </p:spPr>
        </p:pic>
      </p:grpSp>
      <p:sp>
        <p:nvSpPr>
          <p:cNvPr name="Freeform 15" id="15"/>
          <p:cNvSpPr/>
          <p:nvPr/>
        </p:nvSpPr>
        <p:spPr>
          <a:xfrm flipH="false" flipV="false" rot="0">
            <a:off x="13146078" y="3692512"/>
            <a:ext cx="2959824" cy="3167653"/>
          </a:xfrm>
          <a:custGeom>
            <a:avLst/>
            <a:gdLst/>
            <a:ahLst/>
            <a:cxnLst/>
            <a:rect r="r" b="b" t="t" l="l"/>
            <a:pathLst>
              <a:path h="3167653" w="2959824">
                <a:moveTo>
                  <a:pt x="0" y="0"/>
                </a:moveTo>
                <a:lnTo>
                  <a:pt x="2959824" y="0"/>
                </a:lnTo>
                <a:lnTo>
                  <a:pt x="2959824" y="3167653"/>
                </a:lnTo>
                <a:lnTo>
                  <a:pt x="0" y="31676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233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28213" y="3692512"/>
            <a:ext cx="3055865" cy="3167653"/>
          </a:xfrm>
          <a:custGeom>
            <a:avLst/>
            <a:gdLst/>
            <a:ahLst/>
            <a:cxnLst/>
            <a:rect r="r" b="b" t="t" l="l"/>
            <a:pathLst>
              <a:path h="3167653" w="3055865">
                <a:moveTo>
                  <a:pt x="0" y="0"/>
                </a:moveTo>
                <a:lnTo>
                  <a:pt x="3055865" y="0"/>
                </a:lnTo>
                <a:lnTo>
                  <a:pt x="3055865" y="3167653"/>
                </a:lnTo>
                <a:lnTo>
                  <a:pt x="0" y="31676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683" r="0" b="-1794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91515" y="3692512"/>
            <a:ext cx="2974698" cy="3219143"/>
          </a:xfrm>
          <a:custGeom>
            <a:avLst/>
            <a:gdLst/>
            <a:ahLst/>
            <a:cxnLst/>
            <a:rect r="r" b="b" t="t" l="l"/>
            <a:pathLst>
              <a:path h="3219143" w="2974698">
                <a:moveTo>
                  <a:pt x="0" y="0"/>
                </a:moveTo>
                <a:lnTo>
                  <a:pt x="2974698" y="0"/>
                </a:lnTo>
                <a:lnTo>
                  <a:pt x="2974698" y="3219143"/>
                </a:lnTo>
                <a:lnTo>
                  <a:pt x="0" y="32191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872" t="-52463" r="-11872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37375" y="7440758"/>
            <a:ext cx="2415555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Sahil Mehta</a:t>
            </a:r>
          </a:p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Manager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825359" y="7440758"/>
            <a:ext cx="2507010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Sanidu Gonsal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Finance Manager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393500" y="7440758"/>
            <a:ext cx="2925291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Khalil Yarak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Software Developer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379518" y="7440758"/>
            <a:ext cx="2492946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Sharlyn Chan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Analyst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331276" y="7488383"/>
            <a:ext cx="2468651" cy="4017036"/>
          </a:xfrm>
          <a:custGeom>
            <a:avLst/>
            <a:gdLst/>
            <a:ahLst/>
            <a:cxnLst/>
            <a:rect r="r" b="b" t="t" l="l"/>
            <a:pathLst>
              <a:path h="4017036" w="2468651">
                <a:moveTo>
                  <a:pt x="0" y="0"/>
                </a:moveTo>
                <a:lnTo>
                  <a:pt x="2468651" y="0"/>
                </a:lnTo>
                <a:lnTo>
                  <a:pt x="2468651" y="4017036"/>
                </a:lnTo>
                <a:lnTo>
                  <a:pt x="0" y="4017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862" y="0"/>
            <a:ext cx="7557654" cy="10287000"/>
            <a:chOff x="0" y="0"/>
            <a:chExt cx="2556540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6540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6540">
                  <a:moveTo>
                    <a:pt x="2432080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32080" y="0"/>
                  </a:lnTo>
                  <a:cubicBezTo>
                    <a:pt x="2500660" y="0"/>
                    <a:pt x="2556540" y="55880"/>
                    <a:pt x="2556540" y="124460"/>
                  </a:cubicBezTo>
                  <a:lnTo>
                    <a:pt x="2556540" y="3355340"/>
                  </a:lnTo>
                  <a:cubicBezTo>
                    <a:pt x="2556540" y="3423920"/>
                    <a:pt x="2500660" y="3479800"/>
                    <a:pt x="2432080" y="3479800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764126" y="5814873"/>
            <a:ext cx="8363635" cy="8363635"/>
            <a:chOff x="0" y="0"/>
            <a:chExt cx="11151514" cy="111515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151514" cy="1115151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021875" y="1021875"/>
              <a:ext cx="9107765" cy="910776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94193" y="4181486"/>
            <a:ext cx="4273860" cy="6105514"/>
          </a:xfrm>
          <a:custGeom>
            <a:avLst/>
            <a:gdLst/>
            <a:ahLst/>
            <a:cxnLst/>
            <a:rect r="r" b="b" t="t" l="l"/>
            <a:pathLst>
              <a:path h="6105514" w="4273860">
                <a:moveTo>
                  <a:pt x="0" y="0"/>
                </a:moveTo>
                <a:lnTo>
                  <a:pt x="4273860" y="0"/>
                </a:lnTo>
                <a:lnTo>
                  <a:pt x="4273860" y="6105514"/>
                </a:lnTo>
                <a:lnTo>
                  <a:pt x="0" y="610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9644" y="1258682"/>
            <a:ext cx="6996091" cy="292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true">
                <a:solidFill>
                  <a:srgbClr val="F5F5EF"/>
                </a:solidFill>
                <a:latin typeface="Now Bold"/>
                <a:ea typeface="Now Bold"/>
                <a:cs typeface="Now Bold"/>
                <a:sym typeface="Now Bold"/>
              </a:rPr>
              <a:t>Utilisation of the principle amount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31156" y="4099371"/>
            <a:ext cx="12318890" cy="5002358"/>
          </a:xfrm>
          <a:custGeom>
            <a:avLst/>
            <a:gdLst/>
            <a:ahLst/>
            <a:cxnLst/>
            <a:rect r="r" b="b" t="t" l="l"/>
            <a:pathLst>
              <a:path h="5002358" w="12318890">
                <a:moveTo>
                  <a:pt x="0" y="0"/>
                </a:moveTo>
                <a:lnTo>
                  <a:pt x="12318890" y="0"/>
                </a:lnTo>
                <a:lnTo>
                  <a:pt x="12318890" y="5002358"/>
                </a:lnTo>
                <a:lnTo>
                  <a:pt x="0" y="5002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942625" y="1631793"/>
            <a:ext cx="6365720" cy="2176582"/>
          </a:xfrm>
          <a:custGeom>
            <a:avLst/>
            <a:gdLst/>
            <a:ahLst/>
            <a:cxnLst/>
            <a:rect r="r" b="b" t="t" l="l"/>
            <a:pathLst>
              <a:path h="2176582" w="6365720">
                <a:moveTo>
                  <a:pt x="0" y="0"/>
                </a:moveTo>
                <a:lnTo>
                  <a:pt x="6365720" y="0"/>
                </a:lnTo>
                <a:lnTo>
                  <a:pt x="6365720" y="2176582"/>
                </a:lnTo>
                <a:lnTo>
                  <a:pt x="0" y="2176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57" r="0" b="-765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73012" y="9733381"/>
            <a:ext cx="396083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LATROBE CLINICAL TRIALS | GROUP 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62157" y="1564754"/>
            <a:ext cx="7693546" cy="7693546"/>
            <a:chOff x="0" y="0"/>
            <a:chExt cx="10258062" cy="1025806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258062" cy="10258062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940003" y="940003"/>
              <a:ext cx="8378056" cy="8378056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2161078" y="1723585"/>
            <a:ext cx="4364161" cy="3419915"/>
          </a:xfrm>
          <a:custGeom>
            <a:avLst/>
            <a:gdLst/>
            <a:ahLst/>
            <a:cxnLst/>
            <a:rect r="r" b="b" t="t" l="l"/>
            <a:pathLst>
              <a:path h="3419915" w="4364161">
                <a:moveTo>
                  <a:pt x="0" y="0"/>
                </a:moveTo>
                <a:lnTo>
                  <a:pt x="4364161" y="0"/>
                </a:lnTo>
                <a:lnTo>
                  <a:pt x="4364161" y="3419915"/>
                </a:lnTo>
                <a:lnTo>
                  <a:pt x="0" y="341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3048" y="4336142"/>
            <a:ext cx="5022152" cy="3382709"/>
            <a:chOff x="0" y="0"/>
            <a:chExt cx="6696202" cy="451027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696202" cy="4510278"/>
              <a:chOff x="0" y="0"/>
              <a:chExt cx="1633652" cy="110035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33653" cy="1100359"/>
              </a:xfrm>
              <a:custGeom>
                <a:avLst/>
                <a:gdLst/>
                <a:ahLst/>
                <a:cxnLst/>
                <a:rect r="r" b="b" t="t" l="l"/>
                <a:pathLst>
                  <a:path h="1100359" w="1633653">
                    <a:moveTo>
                      <a:pt x="1509192" y="1100359"/>
                    </a:moveTo>
                    <a:lnTo>
                      <a:pt x="124460" y="1100359"/>
                    </a:lnTo>
                    <a:cubicBezTo>
                      <a:pt x="55880" y="1100359"/>
                      <a:pt x="0" y="1044479"/>
                      <a:pt x="0" y="9758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09193" y="0"/>
                    </a:lnTo>
                    <a:cubicBezTo>
                      <a:pt x="1577772" y="0"/>
                      <a:pt x="1633653" y="55880"/>
                      <a:pt x="1633653" y="124460"/>
                    </a:cubicBezTo>
                    <a:lnTo>
                      <a:pt x="1633653" y="975899"/>
                    </a:lnTo>
                    <a:cubicBezTo>
                      <a:pt x="1633653" y="1044479"/>
                      <a:pt x="1577772" y="1100359"/>
                      <a:pt x="1509193" y="1100359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6696202" cy="4510278"/>
              <a:chOff x="0" y="0"/>
              <a:chExt cx="1633652" cy="110035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33653" cy="1100359"/>
              </a:xfrm>
              <a:custGeom>
                <a:avLst/>
                <a:gdLst/>
                <a:ahLst/>
                <a:cxnLst/>
                <a:rect r="r" b="b" t="t" l="l"/>
                <a:pathLst>
                  <a:path h="1100359" w="1633653">
                    <a:moveTo>
                      <a:pt x="1509192" y="1100359"/>
                    </a:moveTo>
                    <a:lnTo>
                      <a:pt x="124460" y="1100359"/>
                    </a:lnTo>
                    <a:cubicBezTo>
                      <a:pt x="55880" y="1100359"/>
                      <a:pt x="0" y="1044479"/>
                      <a:pt x="0" y="9758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09193" y="0"/>
                    </a:lnTo>
                    <a:cubicBezTo>
                      <a:pt x="1577772" y="0"/>
                      <a:pt x="1633653" y="55880"/>
                      <a:pt x="1633653" y="124460"/>
                    </a:cubicBezTo>
                    <a:lnTo>
                      <a:pt x="1633653" y="975899"/>
                    </a:lnTo>
                    <a:cubicBezTo>
                      <a:pt x="1633653" y="1044479"/>
                      <a:pt x="1577772" y="1100359"/>
                      <a:pt x="1509193" y="1100359"/>
                    </a:cubicBezTo>
                    <a:close/>
                  </a:path>
                </a:pathLst>
              </a:custGeom>
              <a:solidFill>
                <a:srgbClr val="162942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710991" y="677767"/>
              <a:ext cx="5419617" cy="488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5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58853" y="4336142"/>
            <a:ext cx="5446200" cy="3382709"/>
            <a:chOff x="0" y="0"/>
            <a:chExt cx="7261600" cy="451027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261600" cy="4510278"/>
              <a:chOff x="0" y="0"/>
              <a:chExt cx="1771591" cy="110035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71591" cy="1100359"/>
              </a:xfrm>
              <a:custGeom>
                <a:avLst/>
                <a:gdLst/>
                <a:ahLst/>
                <a:cxnLst/>
                <a:rect r="r" b="b" t="t" l="l"/>
                <a:pathLst>
                  <a:path h="1100359" w="1771591">
                    <a:moveTo>
                      <a:pt x="1647131" y="1100359"/>
                    </a:moveTo>
                    <a:lnTo>
                      <a:pt x="124460" y="1100359"/>
                    </a:lnTo>
                    <a:cubicBezTo>
                      <a:pt x="55880" y="1100359"/>
                      <a:pt x="0" y="1044479"/>
                      <a:pt x="0" y="9758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47131" y="0"/>
                    </a:lnTo>
                    <a:cubicBezTo>
                      <a:pt x="1715711" y="0"/>
                      <a:pt x="1771591" y="55880"/>
                      <a:pt x="1771591" y="124460"/>
                    </a:cubicBezTo>
                    <a:lnTo>
                      <a:pt x="1771591" y="975899"/>
                    </a:lnTo>
                    <a:cubicBezTo>
                      <a:pt x="1771591" y="1044479"/>
                      <a:pt x="1715711" y="1100359"/>
                      <a:pt x="1647131" y="1100359"/>
                    </a:cubicBezTo>
                    <a:close/>
                  </a:path>
                </a:pathLst>
              </a:custGeom>
              <a:solidFill>
                <a:srgbClr val="162942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771024" y="677767"/>
              <a:ext cx="4032224" cy="488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5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84710" y="4717489"/>
            <a:ext cx="4818826" cy="2598387"/>
          </a:xfrm>
          <a:custGeom>
            <a:avLst/>
            <a:gdLst/>
            <a:ahLst/>
            <a:cxnLst/>
            <a:rect r="r" b="b" t="t" l="l"/>
            <a:pathLst>
              <a:path h="2598387" w="4818826">
                <a:moveTo>
                  <a:pt x="0" y="0"/>
                </a:moveTo>
                <a:lnTo>
                  <a:pt x="4818826" y="0"/>
                </a:lnTo>
                <a:lnTo>
                  <a:pt x="4818826" y="2598387"/>
                </a:lnTo>
                <a:lnTo>
                  <a:pt x="0" y="2598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159796" y="4856477"/>
            <a:ext cx="4314557" cy="40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6805999" y="4336142"/>
            <a:ext cx="5022152" cy="3382709"/>
            <a:chOff x="0" y="0"/>
            <a:chExt cx="6696202" cy="451027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696202" cy="4510278"/>
              <a:chOff x="0" y="0"/>
              <a:chExt cx="1633652" cy="110035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33653" cy="1100359"/>
              </a:xfrm>
              <a:custGeom>
                <a:avLst/>
                <a:gdLst/>
                <a:ahLst/>
                <a:cxnLst/>
                <a:rect r="r" b="b" t="t" l="l"/>
                <a:pathLst>
                  <a:path h="1100359" w="1633653">
                    <a:moveTo>
                      <a:pt x="1509192" y="1100359"/>
                    </a:moveTo>
                    <a:lnTo>
                      <a:pt x="124460" y="1100359"/>
                    </a:lnTo>
                    <a:cubicBezTo>
                      <a:pt x="55880" y="1100359"/>
                      <a:pt x="0" y="1044479"/>
                      <a:pt x="0" y="9758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09193" y="0"/>
                    </a:lnTo>
                    <a:cubicBezTo>
                      <a:pt x="1577772" y="0"/>
                      <a:pt x="1633653" y="55880"/>
                      <a:pt x="1633653" y="124460"/>
                    </a:cubicBezTo>
                    <a:lnTo>
                      <a:pt x="1633653" y="975899"/>
                    </a:lnTo>
                    <a:cubicBezTo>
                      <a:pt x="1633653" y="1044479"/>
                      <a:pt x="1577772" y="1100359"/>
                      <a:pt x="1509193" y="1100359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0"/>
              <a:ext cx="6696202" cy="4510278"/>
              <a:chOff x="0" y="0"/>
              <a:chExt cx="1633652" cy="110035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633653" cy="1100359"/>
              </a:xfrm>
              <a:custGeom>
                <a:avLst/>
                <a:gdLst/>
                <a:ahLst/>
                <a:cxnLst/>
                <a:rect r="r" b="b" t="t" l="l"/>
                <a:pathLst>
                  <a:path h="1100359" w="1633653">
                    <a:moveTo>
                      <a:pt x="1509192" y="1100359"/>
                    </a:moveTo>
                    <a:lnTo>
                      <a:pt x="124460" y="1100359"/>
                    </a:lnTo>
                    <a:cubicBezTo>
                      <a:pt x="55880" y="1100359"/>
                      <a:pt x="0" y="1044479"/>
                      <a:pt x="0" y="9758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09193" y="0"/>
                    </a:lnTo>
                    <a:cubicBezTo>
                      <a:pt x="1577772" y="0"/>
                      <a:pt x="1633653" y="55880"/>
                      <a:pt x="1633653" y="124460"/>
                    </a:cubicBezTo>
                    <a:lnTo>
                      <a:pt x="1633653" y="975899"/>
                    </a:lnTo>
                    <a:cubicBezTo>
                      <a:pt x="1633653" y="1044479"/>
                      <a:pt x="1577772" y="1100359"/>
                      <a:pt x="1509193" y="1100359"/>
                    </a:cubicBezTo>
                    <a:close/>
                  </a:path>
                </a:pathLst>
              </a:custGeom>
              <a:solidFill>
                <a:srgbClr val="162942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710991" y="677767"/>
              <a:ext cx="5419617" cy="488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5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013632" y="4591900"/>
            <a:ext cx="4606886" cy="2871193"/>
          </a:xfrm>
          <a:custGeom>
            <a:avLst/>
            <a:gdLst/>
            <a:ahLst/>
            <a:cxnLst/>
            <a:rect r="r" b="b" t="t" l="l"/>
            <a:pathLst>
              <a:path h="2871193" w="4606886">
                <a:moveTo>
                  <a:pt x="0" y="0"/>
                </a:moveTo>
                <a:lnTo>
                  <a:pt x="4606886" y="0"/>
                </a:lnTo>
                <a:lnTo>
                  <a:pt x="4606886" y="2871193"/>
                </a:lnTo>
                <a:lnTo>
                  <a:pt x="0" y="2871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428226" y="4730285"/>
            <a:ext cx="4978069" cy="2594423"/>
          </a:xfrm>
          <a:custGeom>
            <a:avLst/>
            <a:gdLst/>
            <a:ahLst/>
            <a:cxnLst/>
            <a:rect r="r" b="b" t="t" l="l"/>
            <a:pathLst>
              <a:path h="2594423" w="4978069">
                <a:moveTo>
                  <a:pt x="0" y="0"/>
                </a:moveTo>
                <a:lnTo>
                  <a:pt x="4978069" y="0"/>
                </a:lnTo>
                <a:lnTo>
                  <a:pt x="4978069" y="2594423"/>
                </a:lnTo>
                <a:lnTo>
                  <a:pt x="0" y="2594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03" t="0" r="-7131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173076" y="1564754"/>
            <a:ext cx="10655074" cy="97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Challenges we overcame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97027" y="9622170"/>
            <a:ext cx="396083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LATROBE CLINICAL TRIALS | GROUP 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70314" y="785203"/>
            <a:ext cx="10297422" cy="8449101"/>
            <a:chOff x="0" y="0"/>
            <a:chExt cx="3483325" cy="28580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83325" cy="2858091"/>
            </a:xfrm>
            <a:custGeom>
              <a:avLst/>
              <a:gdLst/>
              <a:ahLst/>
              <a:cxnLst/>
              <a:rect r="r" b="b" t="t" l="l"/>
              <a:pathLst>
                <a:path h="2858091" w="3483325">
                  <a:moveTo>
                    <a:pt x="3358865" y="2858091"/>
                  </a:moveTo>
                  <a:lnTo>
                    <a:pt x="124460" y="2858091"/>
                  </a:lnTo>
                  <a:cubicBezTo>
                    <a:pt x="55880" y="2858091"/>
                    <a:pt x="0" y="2802211"/>
                    <a:pt x="0" y="27336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58866" y="0"/>
                  </a:lnTo>
                  <a:cubicBezTo>
                    <a:pt x="3427445" y="0"/>
                    <a:pt x="3483325" y="55880"/>
                    <a:pt x="3483325" y="124460"/>
                  </a:cubicBezTo>
                  <a:lnTo>
                    <a:pt x="3483325" y="2733631"/>
                  </a:lnTo>
                  <a:cubicBezTo>
                    <a:pt x="3483325" y="2802211"/>
                    <a:pt x="3427445" y="2858091"/>
                    <a:pt x="3358866" y="2858091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85950" y="4206733"/>
            <a:ext cx="7693546" cy="7693546"/>
            <a:chOff x="0" y="0"/>
            <a:chExt cx="10258062" cy="1025806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258062" cy="1025806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40003" y="940003"/>
              <a:ext cx="8378056" cy="8378056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0807757" y="3376406"/>
            <a:ext cx="6090457" cy="3273838"/>
            <a:chOff x="0" y="0"/>
            <a:chExt cx="8120609" cy="436511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7150"/>
              <a:ext cx="8120609" cy="2438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40"/>
                </a:lnSpc>
              </a:pPr>
              <a:r>
                <a:rPr lang="en-US" sz="6400" b="true">
                  <a:solidFill>
                    <a:srgbClr val="09427D"/>
                  </a:solidFill>
                  <a:latin typeface="Now Bold"/>
                  <a:ea typeface="Now Bold"/>
                  <a:cs typeface="Now Bold"/>
                  <a:sym typeface="Now Bold"/>
                </a:rPr>
                <a:t>Future Prospects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188000"/>
              <a:ext cx="8120609" cy="478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true">
                  <a:solidFill>
                    <a:srgbClr val="09427D"/>
                  </a:solidFill>
                  <a:latin typeface="Now Bold"/>
                  <a:ea typeface="Now Bold"/>
                  <a:cs typeface="Now Bold"/>
                  <a:sym typeface="Now Bold"/>
                </a:rPr>
                <a:t>Growth after reaching the saturation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968877"/>
              <a:ext cx="711495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854999" y="3130408"/>
            <a:ext cx="3586423" cy="6281951"/>
          </a:xfrm>
          <a:custGeom>
            <a:avLst/>
            <a:gdLst/>
            <a:ahLst/>
            <a:cxnLst/>
            <a:rect r="r" b="b" t="t" l="l"/>
            <a:pathLst>
              <a:path h="6281951" w="3586423">
                <a:moveTo>
                  <a:pt x="0" y="0"/>
                </a:moveTo>
                <a:lnTo>
                  <a:pt x="3586423" y="0"/>
                </a:lnTo>
                <a:lnTo>
                  <a:pt x="3586423" y="6281951"/>
                </a:lnTo>
                <a:lnTo>
                  <a:pt x="0" y="6281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635726" y="6172200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4879" y="1230656"/>
            <a:ext cx="5765502" cy="4688612"/>
          </a:xfrm>
          <a:custGeom>
            <a:avLst/>
            <a:gdLst/>
            <a:ahLst/>
            <a:cxnLst/>
            <a:rect r="r" b="b" t="t" l="l"/>
            <a:pathLst>
              <a:path h="4688612" w="5765502">
                <a:moveTo>
                  <a:pt x="0" y="0"/>
                </a:moveTo>
                <a:lnTo>
                  <a:pt x="5765502" y="0"/>
                </a:lnTo>
                <a:lnTo>
                  <a:pt x="5765502" y="4688612"/>
                </a:lnTo>
                <a:lnTo>
                  <a:pt x="0" y="4688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4107596" y="4039502"/>
            <a:ext cx="5808198" cy="4265396"/>
          </a:xfrm>
          <a:custGeom>
            <a:avLst/>
            <a:gdLst/>
            <a:ahLst/>
            <a:cxnLst/>
            <a:rect r="r" b="b" t="t" l="l"/>
            <a:pathLst>
              <a:path h="4265396" w="5808198">
                <a:moveTo>
                  <a:pt x="0" y="0"/>
                </a:moveTo>
                <a:lnTo>
                  <a:pt x="5808198" y="0"/>
                </a:lnTo>
                <a:lnTo>
                  <a:pt x="5808198" y="4265396"/>
                </a:lnTo>
                <a:lnTo>
                  <a:pt x="0" y="4265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45738" y="4478459"/>
            <a:ext cx="2871389" cy="5937083"/>
          </a:xfrm>
          <a:custGeom>
            <a:avLst/>
            <a:gdLst/>
            <a:ahLst/>
            <a:cxnLst/>
            <a:rect r="r" b="b" t="t" l="l"/>
            <a:pathLst>
              <a:path h="5937083" w="2871389">
                <a:moveTo>
                  <a:pt x="0" y="0"/>
                </a:moveTo>
                <a:lnTo>
                  <a:pt x="2871389" y="0"/>
                </a:lnTo>
                <a:lnTo>
                  <a:pt x="2871389" y="5937083"/>
                </a:lnTo>
                <a:lnTo>
                  <a:pt x="0" y="593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281686" y="4349917"/>
            <a:ext cx="2871389" cy="5937083"/>
          </a:xfrm>
          <a:custGeom>
            <a:avLst/>
            <a:gdLst/>
            <a:ahLst/>
            <a:cxnLst/>
            <a:rect r="r" b="b" t="t" l="l"/>
            <a:pathLst>
              <a:path h="5937083" w="2871389">
                <a:moveTo>
                  <a:pt x="2871389" y="0"/>
                </a:moveTo>
                <a:lnTo>
                  <a:pt x="0" y="0"/>
                </a:lnTo>
                <a:lnTo>
                  <a:pt x="0" y="5937083"/>
                </a:lnTo>
                <a:lnTo>
                  <a:pt x="2871389" y="5937083"/>
                </a:lnTo>
                <a:lnTo>
                  <a:pt x="28713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02104" y="3525329"/>
            <a:ext cx="10118042" cy="2851448"/>
          </a:xfrm>
          <a:custGeom>
            <a:avLst/>
            <a:gdLst/>
            <a:ahLst/>
            <a:cxnLst/>
            <a:rect r="r" b="b" t="t" l="l"/>
            <a:pathLst>
              <a:path h="2851448" w="10118042">
                <a:moveTo>
                  <a:pt x="0" y="0"/>
                </a:moveTo>
                <a:lnTo>
                  <a:pt x="10118041" y="0"/>
                </a:lnTo>
                <a:lnTo>
                  <a:pt x="10118041" y="2851448"/>
                </a:lnTo>
                <a:lnTo>
                  <a:pt x="0" y="2851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065" y="1383510"/>
            <a:ext cx="16824235" cy="8159754"/>
          </a:xfrm>
          <a:custGeom>
            <a:avLst/>
            <a:gdLst/>
            <a:ahLst/>
            <a:cxnLst/>
            <a:rect r="r" b="b" t="t" l="l"/>
            <a:pathLst>
              <a:path h="8159754" w="16824235">
                <a:moveTo>
                  <a:pt x="0" y="0"/>
                </a:moveTo>
                <a:lnTo>
                  <a:pt x="16824235" y="0"/>
                </a:lnTo>
                <a:lnTo>
                  <a:pt x="16824235" y="8159753"/>
                </a:lnTo>
                <a:lnTo>
                  <a:pt x="0" y="815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86128" y="245428"/>
            <a:ext cx="8715745" cy="78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 Breakdown structure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713" y="510650"/>
            <a:ext cx="17405107" cy="7875811"/>
          </a:xfrm>
          <a:custGeom>
            <a:avLst/>
            <a:gdLst/>
            <a:ahLst/>
            <a:cxnLst/>
            <a:rect r="r" b="b" t="t" l="l"/>
            <a:pathLst>
              <a:path h="7875811" w="17405107">
                <a:moveTo>
                  <a:pt x="0" y="0"/>
                </a:moveTo>
                <a:lnTo>
                  <a:pt x="17405107" y="0"/>
                </a:lnTo>
                <a:lnTo>
                  <a:pt x="17405107" y="7875810"/>
                </a:lnTo>
                <a:lnTo>
                  <a:pt x="0" y="787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816" y="8386460"/>
            <a:ext cx="2004758" cy="1235490"/>
          </a:xfrm>
          <a:custGeom>
            <a:avLst/>
            <a:gdLst/>
            <a:ahLst/>
            <a:cxnLst/>
            <a:rect r="r" b="b" t="t" l="l"/>
            <a:pathLst>
              <a:path h="1235490" w="2004758">
                <a:moveTo>
                  <a:pt x="0" y="0"/>
                </a:moveTo>
                <a:lnTo>
                  <a:pt x="2004758" y="0"/>
                </a:lnTo>
                <a:lnTo>
                  <a:pt x="2004758" y="1235491"/>
                </a:lnTo>
                <a:lnTo>
                  <a:pt x="0" y="123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083" y="1873316"/>
            <a:ext cx="17945833" cy="5652937"/>
          </a:xfrm>
          <a:custGeom>
            <a:avLst/>
            <a:gdLst/>
            <a:ahLst/>
            <a:cxnLst/>
            <a:rect r="r" b="b" t="t" l="l"/>
            <a:pathLst>
              <a:path h="5652937" w="17945833">
                <a:moveTo>
                  <a:pt x="0" y="0"/>
                </a:moveTo>
                <a:lnTo>
                  <a:pt x="17945834" y="0"/>
                </a:lnTo>
                <a:lnTo>
                  <a:pt x="17945834" y="5652937"/>
                </a:lnTo>
                <a:lnTo>
                  <a:pt x="0" y="565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9585" y="4236266"/>
            <a:ext cx="7479715" cy="4554335"/>
            <a:chOff x="0" y="0"/>
            <a:chExt cx="2752153" cy="16757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2153" cy="1675762"/>
            </a:xfrm>
            <a:custGeom>
              <a:avLst/>
              <a:gdLst/>
              <a:ahLst/>
              <a:cxnLst/>
              <a:rect r="r" b="b" t="t" l="l"/>
              <a:pathLst>
                <a:path h="1675762" w="2752153">
                  <a:moveTo>
                    <a:pt x="2627693" y="1675762"/>
                  </a:moveTo>
                  <a:lnTo>
                    <a:pt x="124460" y="1675762"/>
                  </a:lnTo>
                  <a:cubicBezTo>
                    <a:pt x="55880" y="1675762"/>
                    <a:pt x="0" y="1619882"/>
                    <a:pt x="0" y="15513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7693" y="0"/>
                  </a:lnTo>
                  <a:cubicBezTo>
                    <a:pt x="2696273" y="0"/>
                    <a:pt x="2752153" y="55880"/>
                    <a:pt x="2752153" y="124460"/>
                  </a:cubicBezTo>
                  <a:lnTo>
                    <a:pt x="2752153" y="1551303"/>
                  </a:lnTo>
                  <a:cubicBezTo>
                    <a:pt x="2752153" y="1619882"/>
                    <a:pt x="2696273" y="1675762"/>
                    <a:pt x="2627693" y="1675762"/>
                  </a:cubicBezTo>
                  <a:close/>
                </a:path>
              </a:pathLst>
            </a:custGeom>
            <a:solidFill>
              <a:srgbClr val="16294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578672" y="5613347"/>
            <a:ext cx="6354509" cy="3177254"/>
            <a:chOff x="0" y="0"/>
            <a:chExt cx="8472678" cy="4236339"/>
          </a:xfrm>
        </p:grpSpPr>
        <p:sp>
          <p:nvSpPr>
            <p:cNvPr name="Freeform 5" id="5"/>
            <p:cNvSpPr/>
            <p:nvPr/>
          </p:nvSpPr>
          <p:spPr>
            <a:xfrm flipH="false" flipV="false" rot="-10800000">
              <a:off x="0" y="0"/>
              <a:ext cx="8472678" cy="4236339"/>
            </a:xfrm>
            <a:custGeom>
              <a:avLst/>
              <a:gdLst/>
              <a:ahLst/>
              <a:cxnLst/>
              <a:rect r="r" b="b" t="t" l="l"/>
              <a:pathLst>
                <a:path h="4236339" w="8472678">
                  <a:moveTo>
                    <a:pt x="0" y="0"/>
                  </a:moveTo>
                  <a:lnTo>
                    <a:pt x="8472678" y="0"/>
                  </a:lnTo>
                  <a:lnTo>
                    <a:pt x="8472678" y="4236339"/>
                  </a:lnTo>
                  <a:lnTo>
                    <a:pt x="0" y="4236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884291" y="884291"/>
              <a:ext cx="6704097" cy="3352049"/>
            </a:xfrm>
            <a:custGeom>
              <a:avLst/>
              <a:gdLst/>
              <a:ahLst/>
              <a:cxnLst/>
              <a:rect r="r" b="b" t="t" l="l"/>
              <a:pathLst>
                <a:path h="3352049" w="6704097">
                  <a:moveTo>
                    <a:pt x="0" y="0"/>
                  </a:moveTo>
                  <a:lnTo>
                    <a:pt x="6704097" y="0"/>
                  </a:lnTo>
                  <a:lnTo>
                    <a:pt x="6704097" y="3352048"/>
                  </a:lnTo>
                  <a:lnTo>
                    <a:pt x="0" y="335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581602" y="3119767"/>
            <a:ext cx="4711597" cy="5670834"/>
          </a:xfrm>
          <a:custGeom>
            <a:avLst/>
            <a:gdLst/>
            <a:ahLst/>
            <a:cxnLst/>
            <a:rect r="r" b="b" t="t" l="l"/>
            <a:pathLst>
              <a:path h="5670834" w="4711597">
                <a:moveTo>
                  <a:pt x="0" y="0"/>
                </a:moveTo>
                <a:lnTo>
                  <a:pt x="4711597" y="0"/>
                </a:lnTo>
                <a:lnTo>
                  <a:pt x="4711597" y="5670834"/>
                </a:lnTo>
                <a:lnTo>
                  <a:pt x="0" y="5670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337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5083" y="3611116"/>
            <a:ext cx="6797528" cy="5327563"/>
          </a:xfrm>
          <a:custGeom>
            <a:avLst/>
            <a:gdLst/>
            <a:ahLst/>
            <a:cxnLst/>
            <a:rect r="r" b="b" t="t" l="l"/>
            <a:pathLst>
              <a:path h="5327563" w="6797528">
                <a:moveTo>
                  <a:pt x="0" y="0"/>
                </a:moveTo>
                <a:lnTo>
                  <a:pt x="6797528" y="0"/>
                </a:lnTo>
                <a:lnTo>
                  <a:pt x="6797528" y="5327563"/>
                </a:lnTo>
                <a:lnTo>
                  <a:pt x="0" y="5327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837592"/>
            <a:ext cx="15723443" cy="1539815"/>
            <a:chOff x="0" y="0"/>
            <a:chExt cx="20964590" cy="205308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20964590" cy="1431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F5F5EF"/>
                  </a:solidFill>
                  <a:latin typeface="Now Bold"/>
                  <a:ea typeface="Now Bold"/>
                  <a:cs typeface="Now Bold"/>
                  <a:sym typeface="Now Bold"/>
                </a:rPr>
                <a:t>DID YOU KNOW?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89650"/>
              <a:ext cx="20964590" cy="463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251284" y="1000125"/>
            <a:ext cx="396641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LATROBE CLINICAL TRIALS</a:t>
            </a:r>
            <a:r>
              <a:rPr lang="en-US" b="true" sz="1400" spc="151">
                <a:solidFill>
                  <a:srgbClr val="FFFFFF"/>
                </a:solidFill>
                <a:latin typeface="Now Medium"/>
                <a:ea typeface="Now Medium"/>
                <a:cs typeface="Now Medium"/>
                <a:sym typeface="Now Medium"/>
              </a:rPr>
              <a:t> | GROUP 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41612"/>
            <a:ext cx="18288000" cy="5236410"/>
            <a:chOff x="0" y="0"/>
            <a:chExt cx="6186311" cy="1771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771329"/>
            </a:xfrm>
            <a:custGeom>
              <a:avLst/>
              <a:gdLst/>
              <a:ahLst/>
              <a:cxnLst/>
              <a:rect r="r" b="b" t="t" l="l"/>
              <a:pathLst>
                <a:path h="1771329" w="6186311">
                  <a:moveTo>
                    <a:pt x="6061851" y="1771329"/>
                  </a:moveTo>
                  <a:lnTo>
                    <a:pt x="124460" y="1771329"/>
                  </a:lnTo>
                  <a:cubicBezTo>
                    <a:pt x="55880" y="1771329"/>
                    <a:pt x="0" y="1715449"/>
                    <a:pt x="0" y="16468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646869"/>
                  </a:lnTo>
                  <a:cubicBezTo>
                    <a:pt x="6186311" y="1715449"/>
                    <a:pt x="6130431" y="1771329"/>
                    <a:pt x="6061851" y="1771329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120737" y="3586510"/>
            <a:ext cx="12046525" cy="2678600"/>
            <a:chOff x="0" y="0"/>
            <a:chExt cx="4074997" cy="9060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74998" cy="906094"/>
            </a:xfrm>
            <a:custGeom>
              <a:avLst/>
              <a:gdLst/>
              <a:ahLst/>
              <a:cxnLst/>
              <a:rect r="r" b="b" t="t" l="l"/>
              <a:pathLst>
                <a:path h="906094" w="4074998">
                  <a:moveTo>
                    <a:pt x="3950538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50538" y="0"/>
                  </a:lnTo>
                  <a:cubicBezTo>
                    <a:pt x="4019117" y="0"/>
                    <a:pt x="4074998" y="55880"/>
                    <a:pt x="4074998" y="124460"/>
                  </a:cubicBezTo>
                  <a:lnTo>
                    <a:pt x="4074998" y="781634"/>
                  </a:lnTo>
                  <a:cubicBezTo>
                    <a:pt x="4074998" y="850214"/>
                    <a:pt x="4019117" y="906094"/>
                    <a:pt x="3950538" y="906094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530064" y="7252961"/>
            <a:ext cx="6045421" cy="6045421"/>
            <a:chOff x="0" y="0"/>
            <a:chExt cx="8060561" cy="806056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060561" cy="8060561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738634" y="738634"/>
              <a:ext cx="6583294" cy="658329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260133" y="7046099"/>
            <a:ext cx="2468651" cy="4017036"/>
          </a:xfrm>
          <a:custGeom>
            <a:avLst/>
            <a:gdLst/>
            <a:ahLst/>
            <a:cxnLst/>
            <a:rect r="r" b="b" t="t" l="l"/>
            <a:pathLst>
              <a:path h="4017036" w="2468651">
                <a:moveTo>
                  <a:pt x="0" y="0"/>
                </a:moveTo>
                <a:lnTo>
                  <a:pt x="2468651" y="0"/>
                </a:lnTo>
                <a:lnTo>
                  <a:pt x="2468651" y="4017036"/>
                </a:lnTo>
                <a:lnTo>
                  <a:pt x="0" y="4017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88054" y="2376593"/>
            <a:ext cx="10311892" cy="5735990"/>
          </a:xfrm>
          <a:custGeom>
            <a:avLst/>
            <a:gdLst/>
            <a:ahLst/>
            <a:cxnLst/>
            <a:rect r="r" b="b" t="t" l="l"/>
            <a:pathLst>
              <a:path h="5735990" w="10311892">
                <a:moveTo>
                  <a:pt x="0" y="0"/>
                </a:moveTo>
                <a:lnTo>
                  <a:pt x="10311892" y="0"/>
                </a:lnTo>
                <a:lnTo>
                  <a:pt x="10311892" y="5735990"/>
                </a:lnTo>
                <a:lnTo>
                  <a:pt x="0" y="5735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27707" y="942975"/>
            <a:ext cx="8032587" cy="69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339">
                <a:solidFill>
                  <a:srgbClr val="F5F5EF"/>
                </a:solidFill>
                <a:latin typeface="Now Bold"/>
                <a:ea typeface="Now Bold"/>
                <a:cs typeface="Now Bold"/>
                <a:sym typeface="Now Bold"/>
              </a:rPr>
              <a:t>HURDLES OF TRIALS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0791" y="9017635"/>
            <a:ext cx="396641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LATROBE CLINICAL TRIALS</a:t>
            </a:r>
            <a:r>
              <a:rPr lang="en-US" b="true" sz="1400" spc="151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 | GROUP 10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14633" y="1028700"/>
            <a:ext cx="7644667" cy="5331746"/>
            <a:chOff x="0" y="0"/>
            <a:chExt cx="2585974" cy="1803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974" cy="1803578"/>
            </a:xfrm>
            <a:custGeom>
              <a:avLst/>
              <a:gdLst/>
              <a:ahLst/>
              <a:cxnLst/>
              <a:rect r="r" b="b" t="t" l="l"/>
              <a:pathLst>
                <a:path h="1803578" w="2585974">
                  <a:moveTo>
                    <a:pt x="2461514" y="1803578"/>
                  </a:moveTo>
                  <a:lnTo>
                    <a:pt x="124460" y="1803578"/>
                  </a:lnTo>
                  <a:cubicBezTo>
                    <a:pt x="55880" y="1803578"/>
                    <a:pt x="0" y="1747698"/>
                    <a:pt x="0" y="16791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61514" y="0"/>
                  </a:lnTo>
                  <a:cubicBezTo>
                    <a:pt x="2530094" y="0"/>
                    <a:pt x="2585974" y="55880"/>
                    <a:pt x="2585974" y="124460"/>
                  </a:cubicBezTo>
                  <a:lnTo>
                    <a:pt x="2585974" y="1679118"/>
                  </a:lnTo>
                  <a:cubicBezTo>
                    <a:pt x="2585974" y="1747698"/>
                    <a:pt x="2530094" y="1803578"/>
                    <a:pt x="2461514" y="1803578"/>
                  </a:cubicBezTo>
                  <a:close/>
                </a:path>
              </a:pathLst>
            </a:custGeom>
            <a:solidFill>
              <a:srgbClr val="16294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56734" y="1951318"/>
            <a:ext cx="11565460" cy="1077749"/>
            <a:chOff x="0" y="0"/>
            <a:chExt cx="15420614" cy="143699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5420614" cy="1436999"/>
              <a:chOff x="0" y="0"/>
              <a:chExt cx="7054317" cy="69857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54317" cy="698576"/>
              </a:xfrm>
              <a:custGeom>
                <a:avLst/>
                <a:gdLst/>
                <a:ahLst/>
                <a:cxnLst/>
                <a:rect r="r" b="b" t="t" l="l"/>
                <a:pathLst>
                  <a:path h="698576" w="7054317">
                    <a:moveTo>
                      <a:pt x="6929857" y="698575"/>
                    </a:moveTo>
                    <a:lnTo>
                      <a:pt x="124460" y="698575"/>
                    </a:lnTo>
                    <a:cubicBezTo>
                      <a:pt x="55880" y="698575"/>
                      <a:pt x="0" y="642695"/>
                      <a:pt x="0" y="5741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929858" y="0"/>
                    </a:lnTo>
                    <a:cubicBezTo>
                      <a:pt x="6998437" y="0"/>
                      <a:pt x="7054317" y="55880"/>
                      <a:pt x="7054317" y="124460"/>
                    </a:cubicBezTo>
                    <a:lnTo>
                      <a:pt x="7054317" y="574116"/>
                    </a:lnTo>
                    <a:cubicBezTo>
                      <a:pt x="7054317" y="642695"/>
                      <a:pt x="6998437" y="698576"/>
                      <a:pt x="6929858" y="698576"/>
                    </a:cubicBezTo>
                    <a:close/>
                  </a:path>
                </a:pathLst>
              </a:custGeom>
              <a:solidFill>
                <a:srgbClr val="4A64B8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421893" y="421108"/>
              <a:ext cx="8764066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Recruiting and retaining participants.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098080"/>
            <a:ext cx="8092730" cy="5425565"/>
            <a:chOff x="0" y="0"/>
            <a:chExt cx="2690203" cy="1803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90203" cy="1803578"/>
            </a:xfrm>
            <a:custGeom>
              <a:avLst/>
              <a:gdLst/>
              <a:ahLst/>
              <a:cxnLst/>
              <a:rect r="r" b="b" t="t" l="l"/>
              <a:pathLst>
                <a:path h="1803578" w="2690203">
                  <a:moveTo>
                    <a:pt x="2565743" y="1803578"/>
                  </a:moveTo>
                  <a:lnTo>
                    <a:pt x="124460" y="1803578"/>
                  </a:lnTo>
                  <a:cubicBezTo>
                    <a:pt x="55880" y="1803578"/>
                    <a:pt x="0" y="1747698"/>
                    <a:pt x="0" y="16791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65743" y="0"/>
                  </a:lnTo>
                  <a:cubicBezTo>
                    <a:pt x="2634323" y="0"/>
                    <a:pt x="2690203" y="55880"/>
                    <a:pt x="2690203" y="124460"/>
                  </a:cubicBezTo>
                  <a:lnTo>
                    <a:pt x="2690203" y="1679118"/>
                  </a:lnTo>
                  <a:cubicBezTo>
                    <a:pt x="2690203" y="1747698"/>
                    <a:pt x="2634323" y="1803578"/>
                    <a:pt x="2565743" y="1803578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90856" y="4191899"/>
            <a:ext cx="4660457" cy="2330229"/>
            <a:chOff x="0" y="0"/>
            <a:chExt cx="6213943" cy="3106972"/>
          </a:xfrm>
        </p:grpSpPr>
        <p:sp>
          <p:nvSpPr>
            <p:cNvPr name="Freeform 11" id="11"/>
            <p:cNvSpPr/>
            <p:nvPr/>
          </p:nvSpPr>
          <p:spPr>
            <a:xfrm flipH="false" flipV="false" rot="-10800000">
              <a:off x="0" y="0"/>
              <a:ext cx="6213943" cy="3106972"/>
            </a:xfrm>
            <a:custGeom>
              <a:avLst/>
              <a:gdLst/>
              <a:ahLst/>
              <a:cxnLst/>
              <a:rect r="r" b="b" t="t" l="l"/>
              <a:pathLst>
                <a:path h="3106972" w="6213943">
                  <a:moveTo>
                    <a:pt x="0" y="0"/>
                  </a:moveTo>
                  <a:lnTo>
                    <a:pt x="6213943" y="0"/>
                  </a:lnTo>
                  <a:lnTo>
                    <a:pt x="6213943" y="3106972"/>
                  </a:lnTo>
                  <a:lnTo>
                    <a:pt x="0" y="3106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0800000">
              <a:off x="648547" y="648547"/>
              <a:ext cx="4916849" cy="2458424"/>
            </a:xfrm>
            <a:custGeom>
              <a:avLst/>
              <a:gdLst/>
              <a:ahLst/>
              <a:cxnLst/>
              <a:rect r="r" b="b" t="t" l="l"/>
              <a:pathLst>
                <a:path h="2458424" w="4916849">
                  <a:moveTo>
                    <a:pt x="0" y="0"/>
                  </a:moveTo>
                  <a:lnTo>
                    <a:pt x="4916849" y="0"/>
                  </a:lnTo>
                  <a:lnTo>
                    <a:pt x="4916849" y="2458425"/>
                  </a:lnTo>
                  <a:lnTo>
                    <a:pt x="0" y="245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966943" y="1385112"/>
            <a:ext cx="6940048" cy="4618922"/>
          </a:xfrm>
          <a:custGeom>
            <a:avLst/>
            <a:gdLst/>
            <a:ahLst/>
            <a:cxnLst/>
            <a:rect r="r" b="b" t="t" l="l"/>
            <a:pathLst>
              <a:path h="4618922" w="6940048">
                <a:moveTo>
                  <a:pt x="0" y="0"/>
                </a:moveTo>
                <a:lnTo>
                  <a:pt x="6940047" y="0"/>
                </a:lnTo>
                <a:lnTo>
                  <a:pt x="6940047" y="4618922"/>
                </a:lnTo>
                <a:lnTo>
                  <a:pt x="0" y="4618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50050" y="2089991"/>
            <a:ext cx="189186" cy="800403"/>
          </a:xfrm>
          <a:custGeom>
            <a:avLst/>
            <a:gdLst/>
            <a:ahLst/>
            <a:cxnLst/>
            <a:rect r="r" b="b" t="t" l="l"/>
            <a:pathLst>
              <a:path h="800403" w="189186">
                <a:moveTo>
                  <a:pt x="0" y="0"/>
                </a:moveTo>
                <a:lnTo>
                  <a:pt x="189186" y="0"/>
                </a:lnTo>
                <a:lnTo>
                  <a:pt x="189186" y="800403"/>
                </a:lnTo>
                <a:lnTo>
                  <a:pt x="0" y="8004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215175" y="7494746"/>
            <a:ext cx="11328976" cy="1077749"/>
            <a:chOff x="0" y="0"/>
            <a:chExt cx="15105301" cy="143699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5105301" cy="1436999"/>
              <a:chOff x="0" y="0"/>
              <a:chExt cx="6910074" cy="6985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10074" cy="698576"/>
              </a:xfrm>
              <a:custGeom>
                <a:avLst/>
                <a:gdLst/>
                <a:ahLst/>
                <a:cxnLst/>
                <a:rect r="r" b="b" t="t" l="l"/>
                <a:pathLst>
                  <a:path h="698576" w="6910074">
                    <a:moveTo>
                      <a:pt x="6785614" y="698575"/>
                    </a:moveTo>
                    <a:lnTo>
                      <a:pt x="124460" y="698575"/>
                    </a:lnTo>
                    <a:cubicBezTo>
                      <a:pt x="55880" y="698575"/>
                      <a:pt x="0" y="642695"/>
                      <a:pt x="0" y="5741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785614" y="0"/>
                    </a:lnTo>
                    <a:cubicBezTo>
                      <a:pt x="6854195" y="0"/>
                      <a:pt x="6910074" y="55880"/>
                      <a:pt x="6910074" y="124460"/>
                    </a:cubicBezTo>
                    <a:lnTo>
                      <a:pt x="6910074" y="574116"/>
                    </a:lnTo>
                    <a:cubicBezTo>
                      <a:pt x="6910074" y="642695"/>
                      <a:pt x="6854195" y="698576"/>
                      <a:pt x="6785614" y="698576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351924" y="421108"/>
              <a:ext cx="8584863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Lengthy volunteer registration process.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79445" y="4360431"/>
            <a:ext cx="7364683" cy="4900862"/>
          </a:xfrm>
          <a:custGeom>
            <a:avLst/>
            <a:gdLst/>
            <a:ahLst/>
            <a:cxnLst/>
            <a:rect r="r" b="b" t="t" l="l"/>
            <a:pathLst>
              <a:path h="4900862" w="7364683">
                <a:moveTo>
                  <a:pt x="0" y="0"/>
                </a:moveTo>
                <a:lnTo>
                  <a:pt x="7364683" y="0"/>
                </a:lnTo>
                <a:lnTo>
                  <a:pt x="736468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601785"/>
            <a:ext cx="396641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LATROBE CLINICAL TRIALS</a:t>
            </a:r>
            <a:r>
              <a:rPr lang="en-US" b="true" sz="1400" spc="151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 | GROUP 10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494745" y="7633419"/>
            <a:ext cx="189186" cy="800403"/>
          </a:xfrm>
          <a:custGeom>
            <a:avLst/>
            <a:gdLst/>
            <a:ahLst/>
            <a:cxnLst/>
            <a:rect r="r" b="b" t="t" l="l"/>
            <a:pathLst>
              <a:path h="800403" w="189186">
                <a:moveTo>
                  <a:pt x="0" y="0"/>
                </a:moveTo>
                <a:lnTo>
                  <a:pt x="189186" y="0"/>
                </a:lnTo>
                <a:lnTo>
                  <a:pt x="189186" y="800403"/>
                </a:lnTo>
                <a:lnTo>
                  <a:pt x="0" y="8004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91106" y="-1790741"/>
            <a:ext cx="10105788" cy="10105788"/>
            <a:chOff x="0" y="0"/>
            <a:chExt cx="13474384" cy="134743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true" flipV="false" rot="0">
            <a:off x="15531103" y="-415476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3261914" y="0"/>
                </a:moveTo>
                <a:lnTo>
                  <a:pt x="0" y="0"/>
                </a:lnTo>
                <a:lnTo>
                  <a:pt x="0" y="4114800"/>
                </a:lnTo>
                <a:lnTo>
                  <a:pt x="3261914" y="4114800"/>
                </a:lnTo>
                <a:lnTo>
                  <a:pt x="32619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05017" y="-543099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3571701"/>
            <a:ext cx="18288000" cy="6082590"/>
            <a:chOff x="0" y="0"/>
            <a:chExt cx="6186311" cy="20575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86311" cy="2057568"/>
            </a:xfrm>
            <a:custGeom>
              <a:avLst/>
              <a:gdLst/>
              <a:ahLst/>
              <a:cxnLst/>
              <a:rect r="r" b="b" t="t" l="l"/>
              <a:pathLst>
                <a:path h="2057568" w="6186311">
                  <a:moveTo>
                    <a:pt x="6061851" y="2057567"/>
                  </a:moveTo>
                  <a:lnTo>
                    <a:pt x="124460" y="2057567"/>
                  </a:lnTo>
                  <a:cubicBezTo>
                    <a:pt x="55880" y="2057567"/>
                    <a:pt x="0" y="2001688"/>
                    <a:pt x="0" y="19331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933108"/>
                  </a:lnTo>
                  <a:cubicBezTo>
                    <a:pt x="6186311" y="2001688"/>
                    <a:pt x="6130431" y="2057568"/>
                    <a:pt x="6061851" y="2057568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546230" y="-1014392"/>
            <a:ext cx="4822851" cy="4586093"/>
          </a:xfrm>
          <a:custGeom>
            <a:avLst/>
            <a:gdLst/>
            <a:ahLst/>
            <a:cxnLst/>
            <a:rect r="r" b="b" t="t" l="l"/>
            <a:pathLst>
              <a:path h="4586093" w="4822851">
                <a:moveTo>
                  <a:pt x="0" y="0"/>
                </a:moveTo>
                <a:lnTo>
                  <a:pt x="4822851" y="0"/>
                </a:lnTo>
                <a:lnTo>
                  <a:pt x="4822851" y="4586093"/>
                </a:lnTo>
                <a:lnTo>
                  <a:pt x="0" y="4586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5355532"/>
            <a:ext cx="16036121" cy="2190371"/>
            <a:chOff x="0" y="0"/>
            <a:chExt cx="5424564" cy="7409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24565" cy="740940"/>
            </a:xfrm>
            <a:custGeom>
              <a:avLst/>
              <a:gdLst/>
              <a:ahLst/>
              <a:cxnLst/>
              <a:rect r="r" b="b" t="t" l="l"/>
              <a:pathLst>
                <a:path h="740940" w="5424565">
                  <a:moveTo>
                    <a:pt x="5300104" y="740940"/>
                  </a:moveTo>
                  <a:lnTo>
                    <a:pt x="124460" y="740940"/>
                  </a:lnTo>
                  <a:cubicBezTo>
                    <a:pt x="55880" y="740940"/>
                    <a:pt x="0" y="685060"/>
                    <a:pt x="0" y="6164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0104" y="0"/>
                  </a:lnTo>
                  <a:cubicBezTo>
                    <a:pt x="5368684" y="0"/>
                    <a:pt x="5424565" y="55880"/>
                    <a:pt x="5424565" y="124460"/>
                  </a:cubicBezTo>
                  <a:lnTo>
                    <a:pt x="5424565" y="616480"/>
                  </a:lnTo>
                  <a:cubicBezTo>
                    <a:pt x="5424565" y="685060"/>
                    <a:pt x="5368684" y="740940"/>
                    <a:pt x="5300104" y="740940"/>
                  </a:cubicBezTo>
                  <a:close/>
                </a:path>
              </a:pathLst>
            </a:custGeom>
            <a:solidFill>
              <a:srgbClr val="16294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30550" y="4814981"/>
            <a:ext cx="7237918" cy="4122816"/>
          </a:xfrm>
          <a:custGeom>
            <a:avLst/>
            <a:gdLst/>
            <a:ahLst/>
            <a:cxnLst/>
            <a:rect r="r" b="b" t="t" l="l"/>
            <a:pathLst>
              <a:path h="4122816" w="7237918">
                <a:moveTo>
                  <a:pt x="0" y="0"/>
                </a:moveTo>
                <a:lnTo>
                  <a:pt x="7237918" y="0"/>
                </a:lnTo>
                <a:lnTo>
                  <a:pt x="7237918" y="4122816"/>
                </a:lnTo>
                <a:lnTo>
                  <a:pt x="0" y="4122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37" t="0" r="-373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4814981"/>
            <a:ext cx="7390227" cy="4114925"/>
          </a:xfrm>
          <a:custGeom>
            <a:avLst/>
            <a:gdLst/>
            <a:ahLst/>
            <a:cxnLst/>
            <a:rect r="r" b="b" t="t" l="l"/>
            <a:pathLst>
              <a:path h="4114925" w="7390227">
                <a:moveTo>
                  <a:pt x="0" y="0"/>
                </a:moveTo>
                <a:lnTo>
                  <a:pt x="7390227" y="0"/>
                </a:lnTo>
                <a:lnTo>
                  <a:pt x="7390227" y="4114926"/>
                </a:lnTo>
                <a:lnTo>
                  <a:pt x="0" y="4114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000" r="0" b="-900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51558" y="392117"/>
            <a:ext cx="396641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LATROBE CLINICAL TRIALS</a:t>
            </a:r>
            <a:r>
              <a:rPr lang="en-US" b="true" sz="1400" spc="151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 | GROUP 10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567711" y="3793139"/>
            <a:ext cx="189186" cy="800403"/>
          </a:xfrm>
          <a:custGeom>
            <a:avLst/>
            <a:gdLst/>
            <a:ahLst/>
            <a:cxnLst/>
            <a:rect r="r" b="b" t="t" l="l"/>
            <a:pathLst>
              <a:path h="800403" w="189186">
                <a:moveTo>
                  <a:pt x="0" y="0"/>
                </a:moveTo>
                <a:lnTo>
                  <a:pt x="189186" y="0"/>
                </a:lnTo>
                <a:lnTo>
                  <a:pt x="189186" y="800404"/>
                </a:lnTo>
                <a:lnTo>
                  <a:pt x="0" y="800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04410" y="3793139"/>
            <a:ext cx="189186" cy="800403"/>
          </a:xfrm>
          <a:custGeom>
            <a:avLst/>
            <a:gdLst/>
            <a:ahLst/>
            <a:cxnLst/>
            <a:rect r="r" b="b" t="t" l="l"/>
            <a:pathLst>
              <a:path h="800403" w="189186">
                <a:moveTo>
                  <a:pt x="0" y="0"/>
                </a:moveTo>
                <a:lnTo>
                  <a:pt x="189186" y="0"/>
                </a:lnTo>
                <a:lnTo>
                  <a:pt x="189186" y="800404"/>
                </a:lnTo>
                <a:lnTo>
                  <a:pt x="0" y="800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36733" y="3958391"/>
            <a:ext cx="3825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Geographic limitations.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99932" y="3958391"/>
            <a:ext cx="42783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Rights and responsibilities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73012" y="3613449"/>
            <a:ext cx="10105788" cy="10105788"/>
            <a:chOff x="0" y="0"/>
            <a:chExt cx="13474384" cy="134743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5898155" y="4641192"/>
            <a:ext cx="2871389" cy="5937083"/>
          </a:xfrm>
          <a:custGeom>
            <a:avLst/>
            <a:gdLst/>
            <a:ahLst/>
            <a:cxnLst/>
            <a:rect r="r" b="b" t="t" l="l"/>
            <a:pathLst>
              <a:path h="5937083" w="2871389">
                <a:moveTo>
                  <a:pt x="0" y="0"/>
                </a:moveTo>
                <a:lnTo>
                  <a:pt x="2871389" y="0"/>
                </a:lnTo>
                <a:lnTo>
                  <a:pt x="2871389" y="5937083"/>
                </a:lnTo>
                <a:lnTo>
                  <a:pt x="0" y="593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73012" y="9733381"/>
            <a:ext cx="396083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F5F5EF"/>
                </a:solidFill>
                <a:latin typeface="Now"/>
                <a:ea typeface="Now"/>
                <a:cs typeface="Now"/>
                <a:sym typeface="Now"/>
              </a:rPr>
              <a:t>LATROBE CLINICAL TRIALS | GROUP 10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903692" y="312954"/>
            <a:ext cx="3989576" cy="9661093"/>
          </a:xfrm>
          <a:custGeom>
            <a:avLst/>
            <a:gdLst/>
            <a:ahLst/>
            <a:cxnLst/>
            <a:rect r="r" b="b" t="t" l="l"/>
            <a:pathLst>
              <a:path h="9661093" w="3989576">
                <a:moveTo>
                  <a:pt x="0" y="0"/>
                </a:moveTo>
                <a:lnTo>
                  <a:pt x="3989576" y="0"/>
                </a:lnTo>
                <a:lnTo>
                  <a:pt x="3989576" y="9661092"/>
                </a:lnTo>
                <a:lnTo>
                  <a:pt x="0" y="9661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7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775564" y="770856"/>
            <a:ext cx="5294043" cy="8487444"/>
          </a:xfrm>
          <a:custGeom>
            <a:avLst/>
            <a:gdLst/>
            <a:ahLst/>
            <a:cxnLst/>
            <a:rect r="r" b="b" t="t" l="l"/>
            <a:pathLst>
              <a:path h="8487444" w="5294043">
                <a:moveTo>
                  <a:pt x="0" y="0"/>
                </a:moveTo>
                <a:lnTo>
                  <a:pt x="5294043" y="0"/>
                </a:lnTo>
                <a:lnTo>
                  <a:pt x="5294043" y="8487444"/>
                </a:lnTo>
                <a:lnTo>
                  <a:pt x="0" y="8487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26004"/>
            <a:ext cx="18288000" cy="4560996"/>
            <a:chOff x="0" y="0"/>
            <a:chExt cx="6186311" cy="15428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42856"/>
            </a:xfrm>
            <a:custGeom>
              <a:avLst/>
              <a:gdLst/>
              <a:ahLst/>
              <a:cxnLst/>
              <a:rect r="r" b="b" t="t" l="l"/>
              <a:pathLst>
                <a:path h="1542856" w="6186311">
                  <a:moveTo>
                    <a:pt x="6061851" y="1542856"/>
                  </a:moveTo>
                  <a:lnTo>
                    <a:pt x="124460" y="1542856"/>
                  </a:lnTo>
                  <a:cubicBezTo>
                    <a:pt x="55880" y="1542856"/>
                    <a:pt x="0" y="1486976"/>
                    <a:pt x="0" y="1418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418396"/>
                  </a:lnTo>
                  <a:cubicBezTo>
                    <a:pt x="6186311" y="1486976"/>
                    <a:pt x="6130431" y="1542856"/>
                    <a:pt x="6061851" y="1542856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84511" y="864933"/>
            <a:ext cx="10653432" cy="1522981"/>
            <a:chOff x="0" y="0"/>
            <a:chExt cx="14204575" cy="20306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4204575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b="true" sz="6400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Quality Standards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58837"/>
              <a:ext cx="14204575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137386" y="2387914"/>
            <a:ext cx="2894731" cy="2516042"/>
          </a:xfrm>
          <a:custGeom>
            <a:avLst/>
            <a:gdLst/>
            <a:ahLst/>
            <a:cxnLst/>
            <a:rect r="r" b="b" t="t" l="l"/>
            <a:pathLst>
              <a:path h="2516042" w="2894731">
                <a:moveTo>
                  <a:pt x="0" y="0"/>
                </a:moveTo>
                <a:lnTo>
                  <a:pt x="2894731" y="0"/>
                </a:lnTo>
                <a:lnTo>
                  <a:pt x="2894731" y="2516041"/>
                </a:lnTo>
                <a:lnTo>
                  <a:pt x="0" y="2516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25" r="0" b="-752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31921" y="2387914"/>
            <a:ext cx="2784637" cy="2516042"/>
          </a:xfrm>
          <a:custGeom>
            <a:avLst/>
            <a:gdLst/>
            <a:ahLst/>
            <a:cxnLst/>
            <a:rect r="r" b="b" t="t" l="l"/>
            <a:pathLst>
              <a:path h="2516042" w="2784637">
                <a:moveTo>
                  <a:pt x="0" y="0"/>
                </a:moveTo>
                <a:lnTo>
                  <a:pt x="2784638" y="0"/>
                </a:lnTo>
                <a:lnTo>
                  <a:pt x="2784638" y="2516041"/>
                </a:lnTo>
                <a:lnTo>
                  <a:pt x="0" y="2516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19" r="-964" b="-822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03111" y="2387914"/>
            <a:ext cx="2730918" cy="2516042"/>
          </a:xfrm>
          <a:custGeom>
            <a:avLst/>
            <a:gdLst/>
            <a:ahLst/>
            <a:cxnLst/>
            <a:rect r="r" b="b" t="t" l="l"/>
            <a:pathLst>
              <a:path h="2516042" w="2730918">
                <a:moveTo>
                  <a:pt x="0" y="0"/>
                </a:moveTo>
                <a:lnTo>
                  <a:pt x="2730918" y="0"/>
                </a:lnTo>
                <a:lnTo>
                  <a:pt x="2730918" y="2516041"/>
                </a:lnTo>
                <a:lnTo>
                  <a:pt x="0" y="2516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14" t="0" r="-5314" b="-2007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24604" y="2358324"/>
            <a:ext cx="3080222" cy="2575220"/>
          </a:xfrm>
          <a:custGeom>
            <a:avLst/>
            <a:gdLst/>
            <a:ahLst/>
            <a:cxnLst/>
            <a:rect r="r" b="b" t="t" l="l"/>
            <a:pathLst>
              <a:path h="2575220" w="3080222">
                <a:moveTo>
                  <a:pt x="0" y="0"/>
                </a:moveTo>
                <a:lnTo>
                  <a:pt x="3080222" y="0"/>
                </a:lnTo>
                <a:lnTo>
                  <a:pt x="3080222" y="2575221"/>
                </a:lnTo>
                <a:lnTo>
                  <a:pt x="0" y="2575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000" r="-3919" b="-1329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50061" y="6094343"/>
            <a:ext cx="2894731" cy="2666032"/>
          </a:xfrm>
          <a:custGeom>
            <a:avLst/>
            <a:gdLst/>
            <a:ahLst/>
            <a:cxnLst/>
            <a:rect r="r" b="b" t="t" l="l"/>
            <a:pathLst>
              <a:path h="2666032" w="2894731">
                <a:moveTo>
                  <a:pt x="0" y="0"/>
                </a:moveTo>
                <a:lnTo>
                  <a:pt x="2894731" y="0"/>
                </a:lnTo>
                <a:lnTo>
                  <a:pt x="2894731" y="2666032"/>
                </a:lnTo>
                <a:lnTo>
                  <a:pt x="0" y="2666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57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31921" y="6094343"/>
            <a:ext cx="2784637" cy="2585453"/>
          </a:xfrm>
          <a:custGeom>
            <a:avLst/>
            <a:gdLst/>
            <a:ahLst/>
            <a:cxnLst/>
            <a:rect r="r" b="b" t="t" l="l"/>
            <a:pathLst>
              <a:path h="2585453" w="2784637">
                <a:moveTo>
                  <a:pt x="0" y="0"/>
                </a:moveTo>
                <a:lnTo>
                  <a:pt x="2784638" y="0"/>
                </a:lnTo>
                <a:lnTo>
                  <a:pt x="2784638" y="2585453"/>
                </a:lnTo>
                <a:lnTo>
                  <a:pt x="0" y="25854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375" b="-1134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2384" y="6094343"/>
            <a:ext cx="2757778" cy="2666032"/>
          </a:xfrm>
          <a:custGeom>
            <a:avLst/>
            <a:gdLst/>
            <a:ahLst/>
            <a:cxnLst/>
            <a:rect r="r" b="b" t="t" l="l"/>
            <a:pathLst>
              <a:path h="2666032" w="2757778">
                <a:moveTo>
                  <a:pt x="0" y="0"/>
                </a:moveTo>
                <a:lnTo>
                  <a:pt x="2757777" y="0"/>
                </a:lnTo>
                <a:lnTo>
                  <a:pt x="2757777" y="2666032"/>
                </a:lnTo>
                <a:lnTo>
                  <a:pt x="0" y="26660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588" t="0" r="-1603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88356" y="6094343"/>
            <a:ext cx="3147241" cy="2666032"/>
          </a:xfrm>
          <a:custGeom>
            <a:avLst/>
            <a:gdLst/>
            <a:ahLst/>
            <a:cxnLst/>
            <a:rect r="r" b="b" t="t" l="l"/>
            <a:pathLst>
              <a:path h="2666032" w="3147241">
                <a:moveTo>
                  <a:pt x="0" y="0"/>
                </a:moveTo>
                <a:lnTo>
                  <a:pt x="3147241" y="0"/>
                </a:lnTo>
                <a:lnTo>
                  <a:pt x="3147241" y="2666032"/>
                </a:lnTo>
                <a:lnTo>
                  <a:pt x="0" y="26660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804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83982" y="5176625"/>
            <a:ext cx="2976190" cy="36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0"/>
              </a:lnSpc>
              <a:spcBef>
                <a:spcPct val="0"/>
              </a:spcBef>
            </a:pPr>
            <a:r>
              <a:rPr lang="en-US" b="true" sz="219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1-Functional Measure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9009" y="5204290"/>
            <a:ext cx="3670462" cy="74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19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2-Non-functional measure</a:t>
            </a:r>
          </a:p>
          <a:p>
            <a:pPr algn="ctr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503111" y="5204290"/>
            <a:ext cx="2748253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b="true" sz="219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3-Performance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19127" y="5176625"/>
            <a:ext cx="2885699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b="true" sz="219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4-Security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82617" y="9084225"/>
            <a:ext cx="1598414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b="true" sz="219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5-Accuracy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98628" y="9084225"/>
            <a:ext cx="2051224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b="true" sz="219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6-Comptability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99391" y="9084225"/>
            <a:ext cx="1626022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b="true" sz="219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7-Reliability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51496" y="9056412"/>
            <a:ext cx="1620962" cy="74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19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8-Flexibility</a:t>
            </a:r>
          </a:p>
          <a:p>
            <a:pPr algn="ctr">
              <a:lnSpc>
                <a:spcPts val="3065"/>
              </a:lnSpc>
              <a:spcBef>
                <a:spcPct val="0"/>
              </a:spcBef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5164454" y="-2760001"/>
            <a:ext cx="7693546" cy="7693546"/>
            <a:chOff x="0" y="0"/>
            <a:chExt cx="10258062" cy="10258062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0258062" cy="10258062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940003" y="940003"/>
              <a:ext cx="8378056" cy="8378056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13373012" y="9733381"/>
            <a:ext cx="396083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F5F5EF"/>
                </a:solidFill>
                <a:latin typeface="Now"/>
                <a:ea typeface="Now"/>
                <a:cs typeface="Now"/>
                <a:sym typeface="Now"/>
              </a:rPr>
              <a:t>LATROBE CLINICAL TRIALS | GROUP 10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93227" y="-181024"/>
            <a:ext cx="8791180" cy="8791180"/>
            <a:chOff x="0" y="0"/>
            <a:chExt cx="11721574" cy="117215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721574" cy="117215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074112" y="1074112"/>
              <a:ext cx="9573349" cy="9573349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028700" y="618290"/>
            <a:ext cx="8115300" cy="5503154"/>
            <a:chOff x="0" y="0"/>
            <a:chExt cx="10820400" cy="733753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820400" cy="7337539"/>
              <a:chOff x="0" y="0"/>
              <a:chExt cx="2745176" cy="18615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745176" cy="1861561"/>
              </a:xfrm>
              <a:custGeom>
                <a:avLst/>
                <a:gdLst/>
                <a:ahLst/>
                <a:cxnLst/>
                <a:rect r="r" b="b" t="t" l="l"/>
                <a:pathLst>
                  <a:path h="1861561" w="2745176">
                    <a:moveTo>
                      <a:pt x="2620715" y="1861561"/>
                    </a:moveTo>
                    <a:lnTo>
                      <a:pt x="124460" y="1861561"/>
                    </a:lnTo>
                    <a:cubicBezTo>
                      <a:pt x="55880" y="1861561"/>
                      <a:pt x="0" y="1805681"/>
                      <a:pt x="0" y="173710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20716" y="0"/>
                    </a:lnTo>
                    <a:cubicBezTo>
                      <a:pt x="2689296" y="0"/>
                      <a:pt x="2745176" y="55880"/>
                      <a:pt x="2745176" y="124460"/>
                    </a:cubicBezTo>
                    <a:lnTo>
                      <a:pt x="2745176" y="1737101"/>
                    </a:lnTo>
                    <a:cubicBezTo>
                      <a:pt x="2745176" y="1805681"/>
                      <a:pt x="2689296" y="1861561"/>
                      <a:pt x="2620716" y="1861561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09288" y="2005435"/>
              <a:ext cx="7963534" cy="2401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40"/>
                </a:lnSpc>
              </a:pPr>
              <a:r>
                <a:rPr lang="en-US" sz="6400" b="true">
                  <a:solidFill>
                    <a:srgbClr val="F5F5EF"/>
                  </a:solidFill>
                  <a:latin typeface="Now Bold"/>
                  <a:ea typeface="Now Bold"/>
                  <a:cs typeface="Now Bold"/>
                  <a:sym typeface="Now Bold"/>
                </a:rPr>
                <a:t>Project Timeline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09288" y="4561073"/>
              <a:ext cx="796353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26955" y="34637"/>
            <a:ext cx="4723723" cy="7021751"/>
          </a:xfrm>
          <a:custGeom>
            <a:avLst/>
            <a:gdLst/>
            <a:ahLst/>
            <a:cxnLst/>
            <a:rect r="r" b="b" t="t" l="l"/>
            <a:pathLst>
              <a:path h="7021751" w="4723723">
                <a:moveTo>
                  <a:pt x="0" y="0"/>
                </a:moveTo>
                <a:lnTo>
                  <a:pt x="4723724" y="0"/>
                </a:lnTo>
                <a:lnTo>
                  <a:pt x="4723724" y="7021751"/>
                </a:lnTo>
                <a:lnTo>
                  <a:pt x="0" y="7021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3002" y="4694180"/>
            <a:ext cx="17641995" cy="4234079"/>
          </a:xfrm>
          <a:custGeom>
            <a:avLst/>
            <a:gdLst/>
            <a:ahLst/>
            <a:cxnLst/>
            <a:rect r="r" b="b" t="t" l="l"/>
            <a:pathLst>
              <a:path h="4234079" w="17641995">
                <a:moveTo>
                  <a:pt x="0" y="0"/>
                </a:moveTo>
                <a:lnTo>
                  <a:pt x="17641996" y="0"/>
                </a:lnTo>
                <a:lnTo>
                  <a:pt x="17641996" y="4234079"/>
                </a:lnTo>
                <a:lnTo>
                  <a:pt x="0" y="4234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63581" y="9520545"/>
            <a:ext cx="396083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F5F5EF"/>
                </a:solidFill>
                <a:latin typeface="Now"/>
                <a:ea typeface="Now"/>
                <a:cs typeface="Now"/>
                <a:sym typeface="Now"/>
              </a:rPr>
              <a:t>LATROBE CLINICAL TRIALS | GROUP 10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3068" y="1599605"/>
            <a:ext cx="8142407" cy="8142407"/>
            <a:chOff x="0" y="0"/>
            <a:chExt cx="10856543" cy="1085654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856543" cy="10856543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994845" y="994845"/>
              <a:ext cx="8866853" cy="886685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4388661" y="1599605"/>
            <a:ext cx="8142407" cy="8142407"/>
            <a:chOff x="0" y="0"/>
            <a:chExt cx="10856543" cy="1085654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856543" cy="1085654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994845" y="994845"/>
              <a:ext cx="8866853" cy="886685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0" y="5143500"/>
            <a:ext cx="18288000" cy="4959429"/>
            <a:chOff x="0" y="0"/>
            <a:chExt cx="6186311" cy="16776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6311" cy="1677634"/>
            </a:xfrm>
            <a:custGeom>
              <a:avLst/>
              <a:gdLst/>
              <a:ahLst/>
              <a:cxnLst/>
              <a:rect r="r" b="b" t="t" l="l"/>
              <a:pathLst>
                <a:path h="1677634" w="6186311">
                  <a:moveTo>
                    <a:pt x="6061851" y="1677634"/>
                  </a:moveTo>
                  <a:lnTo>
                    <a:pt x="124460" y="1677634"/>
                  </a:lnTo>
                  <a:cubicBezTo>
                    <a:pt x="55880" y="1677634"/>
                    <a:pt x="0" y="1621754"/>
                    <a:pt x="0" y="15531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553174"/>
                  </a:lnTo>
                  <a:cubicBezTo>
                    <a:pt x="6186311" y="1621754"/>
                    <a:pt x="6130431" y="1677634"/>
                    <a:pt x="6061851" y="1677634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53148" y="3842836"/>
            <a:ext cx="5386430" cy="4446021"/>
            <a:chOff x="0" y="0"/>
            <a:chExt cx="7181907" cy="592802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181907" cy="5928029"/>
              <a:chOff x="0" y="0"/>
              <a:chExt cx="1822076" cy="150396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22077" cy="1503963"/>
              </a:xfrm>
              <a:custGeom>
                <a:avLst/>
                <a:gdLst/>
                <a:ahLst/>
                <a:cxnLst/>
                <a:rect r="r" b="b" t="t" l="l"/>
                <a:pathLst>
                  <a:path h="1503963" w="1822077">
                    <a:moveTo>
                      <a:pt x="1697616" y="1503963"/>
                    </a:moveTo>
                    <a:lnTo>
                      <a:pt x="124460" y="1503963"/>
                    </a:lnTo>
                    <a:cubicBezTo>
                      <a:pt x="55880" y="1503963"/>
                      <a:pt x="0" y="1448083"/>
                      <a:pt x="0" y="13795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97617" y="0"/>
                    </a:lnTo>
                    <a:cubicBezTo>
                      <a:pt x="1766196" y="0"/>
                      <a:pt x="1822077" y="55880"/>
                      <a:pt x="1822077" y="124460"/>
                    </a:cubicBezTo>
                    <a:lnTo>
                      <a:pt x="1822077" y="1379503"/>
                    </a:lnTo>
                    <a:cubicBezTo>
                      <a:pt x="1822077" y="1448083"/>
                      <a:pt x="1766196" y="1503963"/>
                      <a:pt x="1697617" y="1503963"/>
                    </a:cubicBezTo>
                    <a:close/>
                  </a:path>
                </a:pathLst>
              </a:custGeom>
              <a:solidFill>
                <a:srgbClr val="A7BCDC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04978" y="672794"/>
              <a:ext cx="5571951" cy="1481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100% response rate for terms and conditions form and no law cases on the org.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48422" y="3842836"/>
            <a:ext cx="5395690" cy="4446021"/>
            <a:chOff x="0" y="0"/>
            <a:chExt cx="7194254" cy="592802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194254" cy="5928029"/>
              <a:chOff x="0" y="0"/>
              <a:chExt cx="1825209" cy="150396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825209" cy="1503963"/>
              </a:xfrm>
              <a:custGeom>
                <a:avLst/>
                <a:gdLst/>
                <a:ahLst/>
                <a:cxnLst/>
                <a:rect r="r" b="b" t="t" l="l"/>
                <a:pathLst>
                  <a:path h="1503963" w="1825209">
                    <a:moveTo>
                      <a:pt x="1700749" y="1503963"/>
                    </a:moveTo>
                    <a:lnTo>
                      <a:pt x="124460" y="1503963"/>
                    </a:lnTo>
                    <a:cubicBezTo>
                      <a:pt x="55880" y="1503963"/>
                      <a:pt x="0" y="1448083"/>
                      <a:pt x="0" y="13795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00749" y="0"/>
                    </a:lnTo>
                    <a:cubicBezTo>
                      <a:pt x="1769329" y="0"/>
                      <a:pt x="1825209" y="55880"/>
                      <a:pt x="1825209" y="124460"/>
                    </a:cubicBezTo>
                    <a:lnTo>
                      <a:pt x="1825209" y="1379503"/>
                    </a:lnTo>
                    <a:cubicBezTo>
                      <a:pt x="1825209" y="1448083"/>
                      <a:pt x="1769329" y="1503963"/>
                      <a:pt x="1700749" y="1503963"/>
                    </a:cubicBezTo>
                    <a:close/>
                  </a:path>
                </a:pathLst>
              </a:custGeom>
              <a:solidFill>
                <a:srgbClr val="A7BCDC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697651" y="672794"/>
              <a:ext cx="5581530" cy="1481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60% participants complete the booking process in 50% time in first 2 months.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23150" y="3842836"/>
            <a:ext cx="5653748" cy="4446021"/>
            <a:chOff x="0" y="0"/>
            <a:chExt cx="7538331" cy="592802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538331" cy="5928029"/>
              <a:chOff x="0" y="0"/>
              <a:chExt cx="1912502" cy="150396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912503" cy="1503963"/>
              </a:xfrm>
              <a:custGeom>
                <a:avLst/>
                <a:gdLst/>
                <a:ahLst/>
                <a:cxnLst/>
                <a:rect r="r" b="b" t="t" l="l"/>
                <a:pathLst>
                  <a:path h="1503963" w="1912503">
                    <a:moveTo>
                      <a:pt x="1788042" y="1503963"/>
                    </a:moveTo>
                    <a:lnTo>
                      <a:pt x="124460" y="1503963"/>
                    </a:lnTo>
                    <a:cubicBezTo>
                      <a:pt x="55880" y="1503963"/>
                      <a:pt x="0" y="1448083"/>
                      <a:pt x="0" y="13795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8043" y="0"/>
                    </a:lnTo>
                    <a:cubicBezTo>
                      <a:pt x="1856623" y="0"/>
                      <a:pt x="1912503" y="55880"/>
                      <a:pt x="1912503" y="124460"/>
                    </a:cubicBezTo>
                    <a:lnTo>
                      <a:pt x="1912503" y="1379503"/>
                    </a:lnTo>
                    <a:cubicBezTo>
                      <a:pt x="1912503" y="1448083"/>
                      <a:pt x="1856623" y="1503963"/>
                      <a:pt x="1788043" y="1503963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844927" y="672794"/>
              <a:ext cx="5848476" cy="1481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20% increase in the conversion rate of participants who complete a booking.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124014" y="640729"/>
            <a:ext cx="2770506" cy="2951271"/>
          </a:xfrm>
          <a:custGeom>
            <a:avLst/>
            <a:gdLst/>
            <a:ahLst/>
            <a:cxnLst/>
            <a:rect r="r" b="b" t="t" l="l"/>
            <a:pathLst>
              <a:path h="2951271" w="2770506">
                <a:moveTo>
                  <a:pt x="0" y="0"/>
                </a:moveTo>
                <a:lnTo>
                  <a:pt x="2770506" y="0"/>
                </a:lnTo>
                <a:lnTo>
                  <a:pt x="2770506" y="2951271"/>
                </a:lnTo>
                <a:lnTo>
                  <a:pt x="0" y="295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73297" y="640729"/>
            <a:ext cx="2386499" cy="2951271"/>
          </a:xfrm>
          <a:custGeom>
            <a:avLst/>
            <a:gdLst/>
            <a:ahLst/>
            <a:cxnLst/>
            <a:rect r="r" b="b" t="t" l="l"/>
            <a:pathLst>
              <a:path h="2951271" w="2386499">
                <a:moveTo>
                  <a:pt x="0" y="0"/>
                </a:moveTo>
                <a:lnTo>
                  <a:pt x="2386499" y="0"/>
                </a:lnTo>
                <a:lnTo>
                  <a:pt x="2386499" y="2951271"/>
                </a:lnTo>
                <a:lnTo>
                  <a:pt x="0" y="2951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25403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93201" y="5605277"/>
            <a:ext cx="5306132" cy="3653023"/>
          </a:xfrm>
          <a:custGeom>
            <a:avLst/>
            <a:gdLst/>
            <a:ahLst/>
            <a:cxnLst/>
            <a:rect r="r" b="b" t="t" l="l"/>
            <a:pathLst>
              <a:path h="3653023" w="5306132">
                <a:moveTo>
                  <a:pt x="0" y="0"/>
                </a:moveTo>
                <a:lnTo>
                  <a:pt x="5306132" y="0"/>
                </a:lnTo>
                <a:lnTo>
                  <a:pt x="5306132" y="3653023"/>
                </a:lnTo>
                <a:lnTo>
                  <a:pt x="0" y="3653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323150" y="5628056"/>
            <a:ext cx="5653748" cy="3607464"/>
          </a:xfrm>
          <a:custGeom>
            <a:avLst/>
            <a:gdLst/>
            <a:ahLst/>
            <a:cxnLst/>
            <a:rect r="r" b="b" t="t" l="l"/>
            <a:pathLst>
              <a:path h="3607464" w="5653748">
                <a:moveTo>
                  <a:pt x="0" y="0"/>
                </a:moveTo>
                <a:lnTo>
                  <a:pt x="5653748" y="0"/>
                </a:lnTo>
                <a:lnTo>
                  <a:pt x="5653748" y="3607464"/>
                </a:lnTo>
                <a:lnTo>
                  <a:pt x="0" y="3607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730" t="0" r="-27490" b="-45654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453148" y="5628056"/>
            <a:ext cx="5386430" cy="3630244"/>
          </a:xfrm>
          <a:custGeom>
            <a:avLst/>
            <a:gdLst/>
            <a:ahLst/>
            <a:cxnLst/>
            <a:rect r="r" b="b" t="t" l="l"/>
            <a:pathLst>
              <a:path h="3630244" w="5386430">
                <a:moveTo>
                  <a:pt x="0" y="0"/>
                </a:moveTo>
                <a:lnTo>
                  <a:pt x="5386430" y="0"/>
                </a:lnTo>
                <a:lnTo>
                  <a:pt x="5386430" y="3630244"/>
                </a:lnTo>
                <a:lnTo>
                  <a:pt x="0" y="3630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5329" r="0" b="-3796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559846" y="857250"/>
            <a:ext cx="1116411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Measures of Sucess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61486" y="9501347"/>
            <a:ext cx="396083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400" spc="151">
                <a:solidFill>
                  <a:srgbClr val="F5F5EF"/>
                </a:solidFill>
                <a:latin typeface="Now"/>
                <a:ea typeface="Now"/>
                <a:cs typeface="Now"/>
                <a:sym typeface="Now"/>
              </a:rPr>
              <a:t>LATROBE CLINICAL TRIALS | GROUP 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DAGSeN1fsvs</dc:identifier>
  <dcterms:modified xsi:type="dcterms:W3CDTF">2011-08-01T06:04:30Z</dcterms:modified>
  <cp:revision>1</cp:revision>
  <dc:title>Vaccines Medical Presentation in Blue White Red Illustrative Style</dc:title>
</cp:coreProperties>
</file>